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9" r:id="rId40"/>
    <p:sldId id="294" r:id="rId41"/>
    <p:sldId id="295" r:id="rId42"/>
    <p:sldId id="296" r:id="rId43"/>
    <p:sldId id="297" r:id="rId44"/>
    <p:sldId id="299" r:id="rId45"/>
    <p:sldId id="300" r:id="rId46"/>
    <p:sldId id="310" r:id="rId47"/>
    <p:sldId id="301" r:id="rId48"/>
    <p:sldId id="302" r:id="rId49"/>
    <p:sldId id="303" r:id="rId50"/>
    <p:sldId id="304" r:id="rId51"/>
    <p:sldId id="305" r:id="rId52"/>
    <p:sldId id="311" r:id="rId53"/>
    <p:sldId id="30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합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		else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3-2 : 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-1</a:t>
            </a:r>
            <a:r>
              <a:rPr lang="ko-KR" altLang="en-US" sz="1000" dirty="0">
                <a:solidFill>
                  <a:schemeClr val="tx1"/>
                </a:solidFill>
              </a:rPr>
              <a:t>은 마지막 입력을 뜻함</a:t>
            </a: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>
                <a:solidFill>
                  <a:srgbClr val="0070C0"/>
                </a:solidFill>
              </a:rPr>
              <a:t>작업문</a:t>
            </a:r>
            <a:r>
              <a:rPr lang="ko-KR" altLang="en-US" sz="1400" dirty="0">
                <a:solidFill>
                  <a:srgbClr val="0070C0"/>
                </a:solidFill>
              </a:rPr>
              <a:t> 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>
                <a:solidFill>
                  <a:srgbClr val="0070C0"/>
                </a:solidFill>
              </a:rPr>
              <a:t> 반복 </a:t>
            </a:r>
            <a:r>
              <a:rPr lang="ko-KR" altLang="en-US" sz="1400" dirty="0">
                <a:solidFill>
                  <a:srgbClr val="0070C0"/>
                </a:solidFill>
              </a:rPr>
              <a:t>조건이 </a:t>
            </a:r>
            <a:r>
              <a:rPr lang="en-US" altLang="ko-KR" sz="1400" dirty="0">
                <a:solidFill>
                  <a:srgbClr val="0070C0"/>
                </a:solidFill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</a:rPr>
              <a:t>이면 반복</a:t>
            </a:r>
            <a:r>
              <a:rPr lang="en-US" altLang="ko-KR" sz="1400" dirty="0">
                <a:solidFill>
                  <a:srgbClr val="0070C0"/>
                </a:solidFill>
              </a:rPr>
              <a:t>, false</a:t>
            </a:r>
            <a:r>
              <a:rPr lang="ko-KR" altLang="en-US" sz="1400" dirty="0">
                <a:solidFill>
                  <a:srgbClr val="0070C0"/>
                </a:solidFill>
              </a:rPr>
              <a:t>이면 </a:t>
            </a:r>
            <a:r>
              <a:rPr lang="ko-KR" altLang="en-US" sz="1400">
                <a:solidFill>
                  <a:srgbClr val="0070C0"/>
                </a:solidFill>
              </a:rPr>
              <a:t>반복 종료</a:t>
            </a:r>
            <a:endParaRPr lang="en-US" altLang="ko-KR" sz="140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3-3 : a-z</a:t>
            </a:r>
            <a:r>
              <a:rPr lang="ko-KR" altLang="en-US" dirty="0"/>
              <a:t>까지 출력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c 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System.out.print</a:t>
            </a:r>
            <a:r>
              <a:rPr lang="en-US" altLang="ko-KR" sz="1600" dirty="0"/>
              <a:t>(c);</a:t>
            </a:r>
          </a:p>
          <a:p>
            <a:pPr defTabSz="180000"/>
            <a:r>
              <a:rPr lang="en-US" altLang="ko-KR" sz="1600" dirty="0"/>
              <a:t>			c = (char) (c + 1);</a:t>
            </a:r>
          </a:p>
          <a:p>
            <a:pPr defTabSz="180000"/>
            <a:r>
              <a:rPr lang="en-US" altLang="ko-KR" sz="1600" dirty="0"/>
              <a:t>		} while (c 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'z'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i&lt;100; i++) { // 100</a:t>
            </a:r>
            <a:r>
              <a:rPr lang="ko-KR" altLang="en-US" sz="1400" dirty="0"/>
              <a:t>개의 학교 성적을 모두 더한다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.....</a:t>
            </a:r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for(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중첩 반복</a:t>
            </a:r>
            <a:endParaRPr lang="en-US" altLang="ko-KR" dirty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내포하는 구조</a:t>
            </a:r>
            <a:endParaRPr lang="en-US" altLang="ko-KR" dirty="0"/>
          </a:p>
          <a:p>
            <a:pPr lvl="1"/>
            <a:r>
              <a:rPr lang="ko-KR" altLang="en-US" dirty="0"/>
              <a:t>이론적으로는 몇 번이고 중첩 반복 가능</a:t>
            </a:r>
            <a:endParaRPr lang="en-US" altLang="ko-KR" dirty="0"/>
          </a:p>
          <a:p>
            <a:pPr lvl="1"/>
            <a:r>
              <a:rPr lang="ko-KR" altLang="en-US" dirty="0"/>
              <a:t>너무 많은 중첩 반복은 프로그램 구조를 복잡하게 하므로 </a:t>
            </a:r>
            <a:r>
              <a:rPr lang="en-US" altLang="ko-KR" sz="1600" dirty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반복이 적당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10000</a:t>
            </a:r>
            <a:r>
              <a:rPr lang="ko-KR" altLang="en-US" sz="1400" dirty="0"/>
              <a:t>명의 학생이 있는 </a:t>
            </a:r>
            <a:r>
              <a:rPr lang="en-US" altLang="ko-KR" sz="1400" dirty="0"/>
              <a:t>100</a:t>
            </a:r>
            <a:r>
              <a:rPr lang="ko-KR" altLang="en-US" sz="1400" dirty="0"/>
              <a:t>개 대학의 모든 학생 성적의 합을 구할 때</a:t>
            </a:r>
            <a:r>
              <a:rPr lang="en-US" altLang="ko-KR" sz="1400" dirty="0"/>
              <a:t>,</a:t>
            </a:r>
          </a:p>
          <a:p>
            <a:pPr algn="ctr"/>
            <a:r>
              <a:rPr lang="en-US" altLang="ko-KR" sz="1400" dirty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3-4 : 2</a:t>
            </a:r>
            <a:r>
              <a:rPr lang="ko-KR" altLang="en-US" dirty="0"/>
              <a:t>중 중첩을 이용한 구구단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/>
              <a:t>1*1=1	1*2=2	1*3=3	1*4=4	1*5=5	1*6=6	1*7=7	1*8=8	1*9=9</a:t>
            </a:r>
          </a:p>
          <a:p>
            <a:pPr defTabSz="396000"/>
            <a:r>
              <a:rPr lang="en-US" altLang="ko-KR" sz="1200" dirty="0"/>
              <a:t>2*1=2	2*2=4	2*3=6	2*4=8	2*5=10	2*6=12	2*7=14	2*8=16	2*9=18</a:t>
            </a:r>
          </a:p>
          <a:p>
            <a:pPr defTabSz="396000"/>
            <a:r>
              <a:rPr lang="en-US" altLang="ko-KR" sz="1200" dirty="0"/>
              <a:t>3*1=3	3*2=6	3*3=9	3*4=12	3*5=15	3*6=18	3*7=21	3*8=24	3*9=27</a:t>
            </a:r>
          </a:p>
          <a:p>
            <a:pPr defTabSz="396000"/>
            <a:r>
              <a:rPr lang="en-US" altLang="ko-KR" sz="1200" dirty="0"/>
              <a:t>4*1=4	4*2=8	4*3=12	4*4=16	4*5=20	4*6=24	4*7=28	4*8=32	4*9=36</a:t>
            </a:r>
          </a:p>
          <a:p>
            <a:pPr defTabSz="396000"/>
            <a:r>
              <a:rPr lang="en-US" altLang="ko-KR" sz="1200" dirty="0"/>
              <a:t>5*1=5	5*2=10	5*3=15	5*4=20	5*5=25	5*6=30	5*7=35	5*8=40	5*9=45</a:t>
            </a:r>
          </a:p>
          <a:p>
            <a:pPr defTabSz="396000"/>
            <a:r>
              <a:rPr lang="en-US" altLang="ko-KR" sz="1200" dirty="0"/>
              <a:t>6*1=6	6*2=12	6*3=18	6*4=24	6*5=30	6*6=36	6*7=42	6*8=48	6*9=54</a:t>
            </a:r>
          </a:p>
          <a:p>
            <a:pPr defTabSz="396000"/>
            <a:r>
              <a:rPr lang="en-US" altLang="ko-KR" sz="1200" dirty="0"/>
              <a:t>7*1=7	7*2=14	7*3=21	7*4=28	7*5=35	7*6=42	7*7=49	7*8=56	7*9=63</a:t>
            </a:r>
          </a:p>
          <a:p>
            <a:pPr defTabSz="396000"/>
            <a:r>
              <a:rPr lang="en-US" altLang="ko-KR" sz="1200" dirty="0"/>
              <a:t>8*1=8	8*2=16	8*3=24	8*4=32	8*5=40	8*6=48	8*7=56	8*8=64	8*9=72</a:t>
            </a:r>
          </a:p>
          <a:p>
            <a:pPr defTabSz="396000"/>
            <a:r>
              <a:rPr lang="en-US" altLang="ko-KR" sz="1200" dirty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빠져 나가지 않으면서 다음 반복으로 진행</a:t>
            </a:r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분기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3-5 : 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입력 받고 그 중 양수들만 합하여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-4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</a:t>
            </a:r>
            <a:r>
              <a:rPr lang="ko-KR" altLang="en-US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하나를 완전히 빠져 나갈 때 사용</a:t>
            </a:r>
            <a:endParaRPr lang="en-US" altLang="ko-KR" dirty="0"/>
          </a:p>
          <a:p>
            <a:pPr lvl="2"/>
            <a:r>
              <a:rPr lang="ko-KR" altLang="en-US" dirty="0"/>
              <a:t>하나의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2"/>
            <a:r>
              <a:rPr lang="ko-KR" altLang="en-US" dirty="0"/>
              <a:t>중첩 반복의 경우 안쪽 반복문의 </a:t>
            </a:r>
            <a:r>
              <a:rPr lang="en-US" altLang="ko-KR" dirty="0"/>
              <a:t>break </a:t>
            </a:r>
            <a:r>
              <a:rPr lang="ko-KR" altLang="en-US" dirty="0"/>
              <a:t>문이 실행되면 안쪽</a:t>
            </a:r>
            <a:r>
              <a:rPr lang="en-US" altLang="ko-KR" dirty="0"/>
              <a:t>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 : 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벗어나기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벗어남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equals()</a:t>
            </a:r>
            <a:r>
              <a:rPr lang="ko-KR" altLang="en-US" sz="1000" dirty="0">
                <a:solidFill>
                  <a:schemeClr val="tx1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/>
              <a:t>자바 반복문의 종류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do 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 lvl="1"/>
            <a:r>
              <a:rPr lang="ko-KR" altLang="en-US" dirty="0"/>
              <a:t>인덱스와 인덱스에 대응하는 데이터들로 이루어진 자료 구조</a:t>
            </a:r>
            <a:endParaRPr lang="en-US" altLang="ko-KR" dirty="0"/>
          </a:p>
          <a:p>
            <a:pPr lvl="2"/>
            <a:r>
              <a:rPr lang="ko-KR" altLang="en-US" dirty="0"/>
              <a:t>배열을 이용하면 한 번에 많은 메모리 공간 할당 가능</a:t>
            </a:r>
            <a:endParaRPr lang="en-US" altLang="ko-KR" dirty="0"/>
          </a:p>
          <a:p>
            <a:pPr lvl="1"/>
            <a:r>
              <a:rPr lang="ko-KR" altLang="en-US" dirty="0"/>
              <a:t>같은 타입의 데이터들이 순차적으로 저장</a:t>
            </a:r>
            <a:endParaRPr lang="en-US" altLang="ko-KR" dirty="0"/>
          </a:p>
          <a:p>
            <a:pPr lvl="2"/>
            <a:r>
              <a:rPr lang="ko-KR" altLang="en-US" dirty="0"/>
              <a:t>인덱스를 이용하여 원소 데이터 접근</a:t>
            </a:r>
            <a:endParaRPr lang="en-US" altLang="ko-KR" dirty="0"/>
          </a:p>
          <a:p>
            <a:pPr lvl="2"/>
            <a:r>
              <a:rPr lang="ko-KR" altLang="en-US" dirty="0" err="1"/>
              <a:t>반복문을</a:t>
            </a:r>
            <a:r>
              <a:rPr lang="ko-KR" altLang="en-US" dirty="0"/>
              <a:t> 이용하여 처리하기에 적합</a:t>
            </a:r>
            <a:endParaRPr lang="en-US" altLang="ko-KR" dirty="0"/>
          </a:p>
          <a:p>
            <a:pPr lvl="1"/>
            <a:r>
              <a:rPr lang="ko-KR" altLang="en-US" dirty="0"/>
              <a:t>배열 인덱스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인덱스는 배열의 시작 위치에서부터 데이터가 있는 상대 위치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배열의 필요성과 모양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배열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선언과 배열 생성의 두 단계 필요</a:t>
            </a:r>
            <a:endParaRPr lang="en-US" altLang="ko-KR" dirty="0"/>
          </a:p>
          <a:p>
            <a:pPr lvl="1"/>
            <a:r>
              <a:rPr lang="ko-KR" altLang="en-US" dirty="0"/>
              <a:t>배열 선언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선언과 함께 초기화</a:t>
            </a:r>
            <a:endParaRPr lang="en-US" altLang="ko-KR" dirty="0"/>
          </a:p>
          <a:p>
            <a:pPr lvl="2"/>
            <a:r>
              <a:rPr lang="ko-KR" altLang="en-US" dirty="0"/>
              <a:t>배열 선언 시 값 초기화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잘못된 배열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[]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char[]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[10];</a:t>
            </a:r>
          </a:p>
          <a:p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[10];</a:t>
            </a:r>
          </a:p>
          <a:p>
            <a:r>
              <a:rPr lang="en-US" altLang="ko-KR" sz="1400" dirty="0">
                <a:latin typeface="+mj-lt"/>
              </a:rPr>
              <a:t>char 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또는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 = {0,1,2,3,4,5,6,7,8,9};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또는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strike="sngStrike" dirty="0">
                <a:latin typeface="+mj-lt"/>
              </a:rPr>
              <a:t>[10];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변수와 배열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인덱스와 원소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/>
              <a:t>배열 원소 접근</a:t>
            </a:r>
            <a:endParaRPr lang="en-US" altLang="ko-KR" dirty="0"/>
          </a:p>
          <a:p>
            <a:pPr lvl="1"/>
            <a:r>
              <a:rPr lang="ko-KR" altLang="en-US" dirty="0"/>
              <a:t>배열 변수명과 </a:t>
            </a:r>
            <a:r>
              <a:rPr lang="en-US" altLang="ko-KR" dirty="0"/>
              <a:t>[] </a:t>
            </a:r>
            <a:r>
              <a:rPr lang="ko-KR" altLang="en-US" dirty="0"/>
              <a:t>사이에 원소의 인덱스를 적어 접근</a:t>
            </a:r>
            <a:endParaRPr lang="en-US" altLang="ko-KR" dirty="0"/>
          </a:p>
          <a:p>
            <a:pPr lvl="2"/>
            <a:r>
              <a:rPr lang="ko-KR" altLang="en-US" dirty="0"/>
              <a:t>배열의 인덱스는 </a:t>
            </a:r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배열의 마지막 항목의 인덱스는 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크기 </a:t>
            </a:r>
            <a:r>
              <a:rPr lang="en-US" altLang="ko-KR" dirty="0"/>
              <a:t>– 1)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인덱스의 범위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반드시 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하나의 배열을 다수의 </a:t>
            </a:r>
            <a:r>
              <a:rPr lang="ko-KR" altLang="en-US" dirty="0" err="1"/>
              <a:t>레퍼런스가</a:t>
            </a:r>
            <a:r>
              <a:rPr lang="ko-KR" altLang="en-US" dirty="0"/>
              <a:t> 참조 가능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3-7 : </a:t>
            </a:r>
            <a:r>
              <a:rPr lang="ko-KR" altLang="en-US" dirty="0"/>
              <a:t>배열에 </a:t>
            </a:r>
            <a:r>
              <a:rPr lang="ko-KR" altLang="en-US" dirty="0" err="1"/>
              <a:t>입력받은</a:t>
            </a:r>
            <a:r>
              <a:rPr lang="ko-KR" altLang="en-US" dirty="0"/>
              <a:t> 수 중 </a:t>
            </a:r>
            <a:r>
              <a:rPr lang="ko-KR" altLang="en-US" dirty="0" err="1"/>
              <a:t>제일큰수</a:t>
            </a:r>
            <a:r>
              <a:rPr lang="ko-KR" altLang="en-US" dirty="0"/>
              <a:t> 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받아 배열에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제일 큰 수를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생성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배열은 자바에서 객체로 관리</a:t>
            </a:r>
            <a:endParaRPr lang="en-US" altLang="ko-KR" dirty="0"/>
          </a:p>
          <a:p>
            <a:pPr lvl="1"/>
            <a:r>
              <a:rPr lang="ko-KR" altLang="en-US" dirty="0"/>
              <a:t>배열 객체 내에 </a:t>
            </a:r>
            <a:r>
              <a:rPr lang="en-US" altLang="ko-KR" dirty="0"/>
              <a:t>length </a:t>
            </a:r>
            <a:r>
              <a:rPr lang="ko-KR" altLang="en-US" dirty="0"/>
              <a:t>필드는 배열의 크기를 나타냄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 : </a:t>
            </a:r>
            <a:r>
              <a:rPr lang="ko-KR" altLang="en-US" dirty="0"/>
              <a:t>배열 원소의 평균 구하기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정수를 입력 받고 평균을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 + "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더하기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 err="1">
                <a:latin typeface="+mn-ea"/>
              </a:rPr>
              <a:t>System.out.print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</a:t>
            </a:r>
            <a:r>
              <a:rPr lang="en-US" altLang="ko-KR" dirty="0"/>
              <a:t>for-each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/>
              <a:t>for-each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배열이나 나열</a:t>
            </a:r>
            <a:r>
              <a:rPr lang="en-US" altLang="ko-KR" dirty="0"/>
              <a:t>(enumeration)</a:t>
            </a:r>
            <a:r>
              <a:rPr lang="ko-KR" altLang="en-US" dirty="0"/>
              <a:t>의 각 원소를 순차적으로 접근하는데 유용한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월요일 화요일 수요일 목요일 금요일 토요일 일요일</a:t>
            </a:r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3-9 : for-each </a:t>
            </a:r>
            <a:r>
              <a:rPr lang="ko-KR" altLang="en-US" dirty="0"/>
              <a:t>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altLang="ko-KR" sz="2400" noProof="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[][];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[][];</a:t>
            </a:r>
          </a:p>
          <a:p>
            <a:r>
              <a:rPr lang="en-US" altLang="ko-KR" sz="1400" dirty="0">
                <a:latin typeface="+mj-lt"/>
              </a:rPr>
              <a:t>double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[][];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[][]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char[][]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double[][]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 = new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[2][5];</a:t>
            </a:r>
          </a:p>
          <a:p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 = new char[5][5];</a:t>
            </a:r>
          </a:p>
          <a:p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 = new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[2][5];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 = new char[5][5];</a:t>
            </a:r>
          </a:p>
          <a:p>
            <a:r>
              <a:rPr lang="en-US" altLang="ko-KR" sz="1400" dirty="0">
                <a:latin typeface="+mj-lt"/>
              </a:rPr>
              <a:t>double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  <a:ea typeface="+mj-ea"/>
              </a:rPr>
              <a:t>int</a:t>
            </a:r>
            <a:r>
              <a:rPr lang="en-US" altLang="ko-KR" sz="1400" dirty="0">
                <a:latin typeface="+mj-lt"/>
                <a:ea typeface="+mj-ea"/>
              </a:rPr>
              <a:t> </a:t>
            </a:r>
            <a:r>
              <a:rPr lang="en-US" altLang="ko-KR" sz="1400" dirty="0" err="1">
                <a:latin typeface="+mj-lt"/>
                <a:ea typeface="+mj-ea"/>
              </a:rPr>
              <a:t>intArray</a:t>
            </a:r>
            <a:r>
              <a:rPr lang="en-US" altLang="ko-KR" sz="1400" dirty="0">
                <a:latin typeface="+mj-lt"/>
                <a:ea typeface="+mj-ea"/>
              </a:rPr>
              <a:t>[][] = {{0,1,2},{3,4,5},{6,7,8}};</a:t>
            </a:r>
          </a:p>
          <a:p>
            <a:r>
              <a:rPr lang="en-US" altLang="ko-KR" sz="1400" dirty="0">
                <a:latin typeface="+mj-lt"/>
                <a:ea typeface="+mj-ea"/>
              </a:rPr>
              <a:t>char </a:t>
            </a:r>
            <a:r>
              <a:rPr lang="en-US" altLang="ko-KR" sz="1400" dirty="0" err="1">
                <a:latin typeface="+mj-lt"/>
                <a:ea typeface="+mj-ea"/>
              </a:rPr>
              <a:t>charArray</a:t>
            </a:r>
            <a:r>
              <a:rPr lang="en-US" altLang="ko-KR" sz="1400" dirty="0">
                <a:latin typeface="+mj-lt"/>
                <a:ea typeface="+mj-ea"/>
              </a:rPr>
              <a:t>[][] = {{'a', 'b', 'c'},{</a:t>
            </a:r>
            <a:r>
              <a:rPr lang="en-US" altLang="ko-KR" sz="1400" dirty="0"/>
              <a:t>'</a:t>
            </a:r>
            <a:r>
              <a:rPr lang="en-US" altLang="ko-KR" sz="1400" dirty="0">
                <a:latin typeface="+mj-lt"/>
                <a:ea typeface="+mj-ea"/>
              </a:rPr>
              <a:t>d‘, 'e', 'f'}};</a:t>
            </a:r>
          </a:p>
          <a:p>
            <a:r>
              <a:rPr lang="en-US" altLang="ko-KR" sz="1400" dirty="0">
                <a:latin typeface="+mj-lt"/>
                <a:ea typeface="+mj-ea"/>
              </a:rPr>
              <a:t>double </a:t>
            </a:r>
            <a:r>
              <a:rPr lang="en-US" altLang="ko-KR" sz="1400" dirty="0" err="1">
                <a:latin typeface="+mj-lt"/>
                <a:ea typeface="+mj-ea"/>
              </a:rPr>
              <a:t>doubleArray</a:t>
            </a:r>
            <a:r>
              <a:rPr lang="en-US" altLang="ko-KR" sz="1400" dirty="0">
                <a:latin typeface="+mj-lt"/>
                <a:ea typeface="+mj-ea"/>
              </a:rPr>
              <a:t>[][] = {{0.01, 0.02}, {0.03, 0.04}};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2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배열의 모양과 </a:t>
            </a:r>
            <a:r>
              <a:rPr lang="en-US" altLang="ko-KR"/>
              <a:t>length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배열의 </a:t>
            </a:r>
            <a:r>
              <a:rPr lang="en-US" altLang="ko-KR" dirty="0"/>
              <a:t>length</a:t>
            </a:r>
          </a:p>
          <a:p>
            <a:pPr lvl="1"/>
            <a:r>
              <a:rPr lang="en-US" altLang="ko-KR" dirty="0" err="1"/>
              <a:t>i.length</a:t>
            </a:r>
            <a:r>
              <a:rPr lang="en-US" altLang="ko-KR" dirty="0"/>
              <a:t> -&gt; 2</a:t>
            </a:r>
            <a:r>
              <a:rPr lang="ko-KR" altLang="en-US" dirty="0"/>
              <a:t>차원 배열의 행의 개수로서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[n].length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번째 행의 열의 개수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[0].length -&gt; 0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[1].length -&gt; 1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5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3-10 : 2</a:t>
            </a:r>
            <a:r>
              <a:rPr lang="ko-KR" altLang="en-US" dirty="0"/>
              <a:t>차원 배열로 </a:t>
            </a:r>
            <a:r>
              <a:rPr lang="en-US" altLang="ko-KR" dirty="0"/>
              <a:t>4</a:t>
            </a:r>
            <a:r>
              <a:rPr lang="ko-KR" altLang="en-US" dirty="0"/>
              <a:t>년 평점 구하기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676256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ScoreAverage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double score[][] </a:t>
            </a:r>
            <a:r>
              <a:rPr lang="en-US" altLang="ko-KR" dirty="0"/>
              <a:t>= {{3.3, 3.4},		// 1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						</a:t>
            </a:r>
            <a:r>
              <a:rPr lang="ko-KR" altLang="en-US" dirty="0"/>
              <a:t>  </a:t>
            </a:r>
            <a:r>
              <a:rPr lang="en-US" altLang="ko-KR" dirty="0"/>
              <a:t>{3.5, 3.6},</a:t>
            </a:r>
            <a:r>
              <a:rPr lang="ko-KR" altLang="en-US" dirty="0"/>
              <a:t>	</a:t>
            </a:r>
            <a:r>
              <a:rPr lang="en-US" altLang="ko-KR" dirty="0"/>
              <a:t>	// 2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						</a:t>
            </a:r>
            <a:r>
              <a:rPr lang="ko-KR" altLang="en-US" dirty="0"/>
              <a:t>	  </a:t>
            </a:r>
            <a:r>
              <a:rPr lang="en-US" altLang="ko-KR" dirty="0"/>
              <a:t>{3.7, 4.0},</a:t>
            </a:r>
            <a:r>
              <a:rPr lang="ko-KR" altLang="en-US" dirty="0"/>
              <a:t>	</a:t>
            </a:r>
            <a:r>
              <a:rPr lang="en-US" altLang="ko-KR" dirty="0"/>
              <a:t>	// 3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						</a:t>
            </a:r>
            <a:r>
              <a:rPr lang="ko-KR" altLang="en-US" dirty="0"/>
              <a:t>	  </a:t>
            </a:r>
            <a:r>
              <a:rPr lang="en-US" altLang="ko-KR" dirty="0"/>
              <a:t>{4.1, 4.2} };</a:t>
            </a:r>
            <a:r>
              <a:rPr lang="ko-KR" altLang="en-US" dirty="0"/>
              <a:t>	</a:t>
            </a:r>
            <a:r>
              <a:rPr lang="en-US" altLang="ko-KR" dirty="0"/>
              <a:t>// 4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double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year=0; </a:t>
            </a:r>
            <a:r>
              <a:rPr lang="en-US" altLang="ko-KR" b="1" dirty="0"/>
              <a:t>year&lt;</a:t>
            </a:r>
            <a:r>
              <a:rPr lang="en-US" altLang="ko-KR" b="1" dirty="0" err="1"/>
              <a:t>score.length</a:t>
            </a:r>
            <a:r>
              <a:rPr lang="en-US" altLang="ko-KR" dirty="0"/>
              <a:t>; year++) // </a:t>
            </a:r>
            <a:r>
              <a:rPr lang="ko-KR" altLang="en-US" dirty="0"/>
              <a:t>각 학년별로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term=0; </a:t>
            </a:r>
            <a:r>
              <a:rPr lang="en-US" altLang="ko-KR" b="1" dirty="0"/>
              <a:t>term&lt;score[year].length</a:t>
            </a:r>
            <a:r>
              <a:rPr lang="en-US" altLang="ko-KR" dirty="0"/>
              <a:t>; term++) // </a:t>
            </a:r>
            <a:r>
              <a:rPr lang="ko-KR" altLang="en-US" dirty="0"/>
              <a:t>각 학년의 </a:t>
            </a:r>
            <a:r>
              <a:rPr lang="ko-KR" altLang="en-US" dirty="0" err="1"/>
              <a:t>학기별로</a:t>
            </a:r>
            <a:r>
              <a:rPr lang="ko-KR" altLang="en-US" dirty="0"/>
              <a:t> 반복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sum += score[year][term]; // </a:t>
            </a:r>
            <a:r>
              <a:rPr lang="ko-KR" altLang="en-US" dirty="0"/>
              <a:t>전체 평점 합</a:t>
            </a:r>
          </a:p>
          <a:p>
            <a:r>
              <a:rPr lang="ko-KR" altLang="en-US" dirty="0"/>
              <a:t>	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n=</a:t>
            </a:r>
            <a:r>
              <a:rPr lang="en-US" altLang="ko-KR" dirty="0" err="1"/>
              <a:t>score.length</a:t>
            </a:r>
            <a:r>
              <a:rPr lang="en-US" altLang="ko-KR" dirty="0"/>
              <a:t>; // </a:t>
            </a:r>
            <a:r>
              <a:rPr lang="ko-KR" altLang="en-US" dirty="0"/>
              <a:t>배열의 행 개수</a:t>
            </a:r>
            <a:r>
              <a:rPr lang="en-US" altLang="ko-KR" dirty="0"/>
              <a:t>, 4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m=score[0].length; // </a:t>
            </a:r>
            <a:r>
              <a:rPr lang="ko-KR" altLang="en-US" dirty="0"/>
              <a:t>배열의 열 개수</a:t>
            </a:r>
            <a:r>
              <a:rPr lang="en-US" altLang="ko-KR" dirty="0"/>
              <a:t>, 2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("4</a:t>
            </a:r>
            <a:r>
              <a:rPr lang="ko-KR" altLang="en-US" dirty="0"/>
              <a:t>년 전체 평점 평균은 </a:t>
            </a:r>
            <a:r>
              <a:rPr lang="en-US" altLang="ko-KR" dirty="0"/>
              <a:t>" + sum/(n*m));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321023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차원 배열에 학년별로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 성적으로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년간 전체 평점 평균을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647032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비정방형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0674" y="1412776"/>
            <a:ext cx="8153400" cy="329526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정방형 배열</a:t>
            </a:r>
            <a:endParaRPr lang="en-US" altLang="ko-KR" dirty="0"/>
          </a:p>
          <a:p>
            <a:pPr lvl="1"/>
            <a:r>
              <a:rPr lang="ko-KR" altLang="en-US" dirty="0"/>
              <a:t>각 행의 열의 개수가 같은 배열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비정방형 배열</a:t>
            </a:r>
            <a:endParaRPr lang="en-US" altLang="ko-KR" dirty="0"/>
          </a:p>
          <a:p>
            <a:pPr lvl="1"/>
            <a:r>
              <a:rPr lang="ko-KR" altLang="en-US" dirty="0"/>
              <a:t>각 행의 열의 개수가 다른 배열</a:t>
            </a:r>
            <a:endParaRPr lang="en-US" altLang="ko-KR" dirty="0"/>
          </a:p>
          <a:p>
            <a:pPr lvl="1"/>
            <a:r>
              <a:rPr lang="ko-KR" altLang="en-US" dirty="0"/>
              <a:t>비정방형 배열의 생성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7178040" cy="157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4" y="4797152"/>
            <a:ext cx="7181850" cy="1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비정방형 배열의 </a:t>
            </a:r>
            <a:r>
              <a:rPr lang="en-US" altLang="ko-KR"/>
              <a:t>length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357562"/>
            <a:ext cx="8153400" cy="3214710"/>
          </a:xfrm>
        </p:spPr>
        <p:txBody>
          <a:bodyPr>
            <a:normAutofit/>
          </a:bodyPr>
          <a:lstStyle/>
          <a:p>
            <a:r>
              <a:rPr lang="ko-KR" altLang="en-US" dirty="0"/>
              <a:t>비정방형 배열의 </a:t>
            </a:r>
            <a:r>
              <a:rPr lang="en-US" altLang="ko-KR" dirty="0"/>
              <a:t>length</a:t>
            </a:r>
            <a:endParaRPr lang="ko-KR" altLang="en-US" dirty="0"/>
          </a:p>
          <a:p>
            <a:pPr lvl="1"/>
            <a:r>
              <a:rPr lang="en-US" altLang="ko-KR" dirty="0" err="1"/>
              <a:t>i.length</a:t>
            </a:r>
            <a:r>
              <a:rPr lang="en-US" altLang="ko-KR" dirty="0"/>
              <a:t> -&gt; 2</a:t>
            </a:r>
            <a:r>
              <a:rPr lang="ko-KR" altLang="en-US" dirty="0"/>
              <a:t>차원 배열의 행의 개수로서 </a:t>
            </a:r>
            <a:r>
              <a:rPr lang="en-US" altLang="ko-KR" dirty="0"/>
              <a:t>4</a:t>
            </a:r>
            <a:endParaRPr lang="ko-KR" altLang="en-US" dirty="0"/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[n].length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번째 행의 열의 개수</a:t>
            </a:r>
            <a:endParaRPr lang="en-US" altLang="ko-KR" dirty="0"/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[0].length -&gt; 0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[1].length -&gt; 1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i[2].length -&gt; 2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i[3].length -&gt; 3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4</a:t>
            </a:r>
          </a:p>
          <a:p>
            <a:pPr lvl="2"/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8" y="1412776"/>
            <a:ext cx="7703768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9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3-11 : </a:t>
            </a:r>
            <a:r>
              <a:rPr lang="ko-KR" altLang="en-US" dirty="0"/>
              <a:t>비정방형 배열의 생성과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295" y="1920401"/>
            <a:ext cx="50189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IrregularArray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[4][];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[0]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[1]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[2]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[3]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b="1" dirty="0" err="1"/>
              <a:t>intArray.length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[i].length</a:t>
            </a:r>
            <a:r>
              <a:rPr lang="en-US" altLang="ko-KR" sz="1400" dirty="0"/>
              <a:t>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[i][j] </a:t>
            </a:r>
            <a:r>
              <a:rPr lang="en-US" altLang="ko-KR" sz="1400" dirty="0"/>
              <a:t>= (i+1)*10 + j;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[i].length;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[i][j]+" ");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412776"/>
            <a:ext cx="593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같은 비정방형 배열을 만들어 값을 초기화하고 출력하시오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9889" y="5152055"/>
            <a:ext cx="968535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10 11 12 </a:t>
            </a:r>
          </a:p>
          <a:p>
            <a:r>
              <a:rPr lang="en-US" altLang="ko-KR" sz="1400" dirty="0"/>
              <a:t>20 21 </a:t>
            </a:r>
          </a:p>
          <a:p>
            <a:r>
              <a:rPr lang="en-US" altLang="ko-KR" sz="1400" dirty="0"/>
              <a:t>30 31 32 </a:t>
            </a:r>
          </a:p>
          <a:p>
            <a:r>
              <a:rPr lang="en-US" altLang="ko-KR" sz="1400" dirty="0"/>
              <a:t>40 41 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20401"/>
            <a:ext cx="1572315" cy="1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메소드에서</a:t>
            </a:r>
            <a:r>
              <a:rPr lang="ko-KR" altLang="en-US" dirty="0"/>
              <a:t> 배열 리턴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배열 리턴</a:t>
            </a:r>
            <a:endParaRPr lang="en-US" altLang="ko-KR" dirty="0"/>
          </a:p>
          <a:p>
            <a:pPr lvl="1"/>
            <a:r>
              <a:rPr lang="ko-KR" altLang="en-US" dirty="0"/>
              <a:t>배열의 </a:t>
            </a:r>
            <a:r>
              <a:rPr lang="ko-KR" altLang="en-US" dirty="0" err="1"/>
              <a:t>레퍼런스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1"/>
            <a:r>
              <a:rPr lang="ko-KR" altLang="en-US" dirty="0" err="1"/>
              <a:t>메소드의</a:t>
            </a:r>
            <a:r>
              <a:rPr lang="ko-KR" altLang="en-US" dirty="0"/>
              <a:t> 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리턴 타입과 리턴 받는 배열 타입과 일치</a:t>
            </a:r>
            <a:endParaRPr lang="en-US" altLang="ko-KR" dirty="0"/>
          </a:p>
          <a:p>
            <a:pPr lvl="2"/>
            <a:r>
              <a:rPr lang="ko-KR" altLang="en-US" dirty="0"/>
              <a:t>리턴 타입에 배열의 크기를 지정하지 않음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리턴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: </a:t>
            </a:r>
            <a:r>
              <a:rPr lang="ko-KR" altLang="en-US" dirty="0"/>
              <a:t>배열 리턴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intArray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main() </a:t>
            </a:r>
            <a:r>
              <a:rPr lang="ko-KR" altLang="en-US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main()</a:t>
            </a:r>
            <a:r>
              <a:rPr lang="ko-KR" altLang="en-US" dirty="0"/>
              <a:t>은 자바 응용프로그램의 실행 시작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main()</a:t>
            </a:r>
            <a:r>
              <a:rPr lang="ko-KR" altLang="en-US" dirty="0"/>
              <a:t>의 원형</a:t>
            </a:r>
            <a:endParaRPr lang="en-US" altLang="ko-KR" dirty="0"/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public</a:t>
            </a:r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void</a:t>
            </a:r>
          </a:p>
          <a:p>
            <a:pPr lvl="2"/>
            <a:r>
              <a:rPr lang="ko-KR" altLang="en-US" dirty="0"/>
              <a:t>반드시 매개 변수 타입은 문자열 배열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main(string 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ko-KR" altLang="en-US" dirty="0" err="1"/>
              <a:t>메소드의</a:t>
            </a:r>
            <a:r>
              <a:rPr lang="ko-KR" altLang="en-US" dirty="0"/>
              <a:t> 인자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인자전달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/>
          </a:p>
          <a:p>
            <a:r>
              <a:rPr lang="en-US" altLang="ko-KR" dirty="0"/>
              <a:t>Run Configurations </a:t>
            </a:r>
          </a:p>
          <a:p>
            <a:r>
              <a:rPr lang="ko-KR" altLang="en-US" dirty="0"/>
              <a:t>항목에서 </a:t>
            </a:r>
            <a:endParaRPr lang="en-US" altLang="ko-KR" dirty="0"/>
          </a:p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인자 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3-13</a:t>
            </a:r>
            <a:r>
              <a:rPr lang="ko-KR" altLang="en-US" dirty="0"/>
              <a:t> </a:t>
            </a:r>
            <a:r>
              <a:rPr lang="en-US" altLang="ko-KR" dirty="0"/>
              <a:t>: main()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>
                <a:solidFill>
                  <a:schemeClr val="tx1"/>
                </a:solidFill>
              </a:rPr>
              <a:t>(“20.5") </a:t>
            </a:r>
            <a:r>
              <a:rPr lang="ko-KR" altLang="en-US" sz="1000" dirty="0">
                <a:solidFill>
                  <a:schemeClr val="tx1"/>
                </a:solidFill>
              </a:rPr>
              <a:t>은 실수 </a:t>
            </a:r>
            <a:r>
              <a:rPr lang="en-US" altLang="ko-KR" sz="1000" dirty="0">
                <a:solidFill>
                  <a:schemeClr val="tx1"/>
                </a:solidFill>
              </a:rPr>
              <a:t>20.5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명령행</a:t>
            </a:r>
            <a:r>
              <a:rPr lang="ko-KR" altLang="en-US" sz="1000" dirty="0">
                <a:solidFill>
                  <a:schemeClr val="tx1"/>
                </a:solidFill>
              </a:rPr>
              <a:t> 인자 </a:t>
            </a:r>
            <a:r>
              <a:rPr lang="en-US" altLang="ko-KR" sz="1000" dirty="0">
                <a:solidFill>
                  <a:schemeClr val="tx1"/>
                </a:solidFill>
              </a:rPr>
              <a:t>2 20.5 88.1</a:t>
            </a:r>
            <a:r>
              <a:rPr lang="ko-KR" altLang="en-US" sz="1000" dirty="0">
                <a:solidFill>
                  <a:schemeClr val="tx1"/>
                </a:solidFill>
              </a:rPr>
              <a:t>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>
                <a:solidFill>
                  <a:schemeClr val="tx1"/>
                </a:solidFill>
              </a:rPr>
              <a:t>110.6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컴파일 오류</a:t>
            </a:r>
            <a:endParaRPr lang="en-US" altLang="ko-KR" dirty="0"/>
          </a:p>
          <a:p>
            <a:pPr lvl="1"/>
            <a:r>
              <a:rPr lang="ko-KR" altLang="en-US" dirty="0"/>
              <a:t>문법에 맞지 않게 작성된 코드</a:t>
            </a:r>
            <a:endParaRPr lang="en-US" altLang="ko-KR" dirty="0"/>
          </a:p>
          <a:p>
            <a:pPr lvl="1"/>
            <a:r>
              <a:rPr lang="ko-KR" altLang="en-US" dirty="0" err="1"/>
              <a:t>컴파일할</a:t>
            </a:r>
            <a:r>
              <a:rPr lang="ko-KR" altLang="en-US" dirty="0"/>
              <a:t> 때 발견</a:t>
            </a:r>
            <a:endParaRPr lang="en-US" altLang="ko-KR" dirty="0"/>
          </a:p>
          <a:p>
            <a:r>
              <a:rPr lang="ko-KR" altLang="en-US" dirty="0"/>
              <a:t>예외</a:t>
            </a:r>
            <a:r>
              <a:rPr lang="en-US" altLang="ko-KR" dirty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오류</a:t>
            </a:r>
            <a:endParaRPr lang="en-US" altLang="ko-KR" dirty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/>
              <a:t>배열보다 큰 인덱스로 배열의 원소를 접근하는 경우</a:t>
            </a:r>
          </a:p>
          <a:p>
            <a:pPr lvl="2"/>
            <a:r>
              <a:rPr lang="ko-KR" altLang="en-US" dirty="0"/>
              <a:t>존재하지 않는 파일을 읽으려고 하는 경우</a:t>
            </a:r>
          </a:p>
          <a:p>
            <a:pPr lvl="2"/>
            <a:r>
              <a:rPr lang="ko-KR" altLang="en-US" dirty="0"/>
              <a:t>정수 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/>
              <a:t>문자가 입력된 경우</a:t>
            </a:r>
            <a:endParaRPr lang="en-US" altLang="ko-KR" dirty="0"/>
          </a:p>
          <a:p>
            <a:pPr lvl="1"/>
            <a:r>
              <a:rPr lang="ko-KR" altLang="en-US" dirty="0"/>
              <a:t>자바에서 예외 처리 가능</a:t>
            </a:r>
            <a:endParaRPr lang="en-US" altLang="ko-KR" dirty="0"/>
          </a:p>
          <a:p>
            <a:pPr lvl="2"/>
            <a:r>
              <a:rPr lang="ko-KR" altLang="en-US" dirty="0"/>
              <a:t>예외 발생 </a:t>
            </a:r>
            <a:r>
              <a:rPr lang="en-US" altLang="ko-KR" dirty="0"/>
              <a:t>-&gt; </a:t>
            </a:r>
            <a:r>
              <a:rPr lang="ko-KR" altLang="en-US" dirty="0"/>
              <a:t>자바 플랫폼 인지</a:t>
            </a:r>
            <a:r>
              <a:rPr lang="en-US" altLang="ko-KR" dirty="0"/>
              <a:t> -&gt; </a:t>
            </a:r>
            <a:r>
              <a:rPr lang="ko-KR" altLang="en-US" dirty="0"/>
              <a:t>응용프로그램에서 전달</a:t>
            </a:r>
            <a:endParaRPr lang="en-US" altLang="ko-KR" dirty="0"/>
          </a:p>
          <a:p>
            <a:pPr lvl="3"/>
            <a:r>
              <a:rPr lang="ko-KR" altLang="en-US" dirty="0"/>
              <a:t>응용프로그램이 예외를 처리하지 않으면</a:t>
            </a:r>
            <a:r>
              <a:rPr lang="en-US" altLang="ko-KR" dirty="0"/>
              <a:t>,</a:t>
            </a:r>
            <a:r>
              <a:rPr lang="ko-KR" altLang="en-US" dirty="0"/>
              <a:t> 응용프로그램 강제 종료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3-14 : 0</a:t>
            </a:r>
            <a:r>
              <a:rPr lang="ko-KR" altLang="en-US" sz="2800" dirty="0"/>
              <a:t>으로 나누기 예외 발생으로 프로그램이 강제 종료되는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</a:p>
          <a:p>
            <a:r>
              <a:rPr lang="en-US" altLang="ko-KR" sz="1200" b="1" dirty="0"/>
              <a:t>				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입력 받아 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u="sng" dirty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이므로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예외 발생</a:t>
            </a: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  <a:r>
              <a:rPr lang="en-US" altLang="ko-KR" dirty="0"/>
              <a:t>, try-catch-finally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ko-KR" altLang="en-US" dirty="0"/>
              <a:t>예외가 발생할 때 대응하는 응용프로그램 코드</a:t>
            </a:r>
            <a:endParaRPr lang="en-US" altLang="ko-KR" dirty="0"/>
          </a:p>
          <a:p>
            <a:pPr lvl="1"/>
            <a:r>
              <a:rPr lang="en-US" altLang="ko-KR" dirty="0"/>
              <a:t>try-catch-finally </a:t>
            </a:r>
            <a:r>
              <a:rPr lang="ko-KR" altLang="en-US" dirty="0"/>
              <a:t>문 사용</a:t>
            </a:r>
            <a:endParaRPr lang="en-US" altLang="ko-KR" dirty="0"/>
          </a:p>
          <a:p>
            <a:pPr lvl="2"/>
            <a:r>
              <a:rPr lang="en-US" altLang="ko-KR" dirty="0"/>
              <a:t>finally </a:t>
            </a:r>
            <a:r>
              <a:rPr lang="ko-KR" altLang="en-US" dirty="0"/>
              <a:t>블록은 생략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try</a:t>
            </a:r>
            <a:r>
              <a:rPr lang="en-US" altLang="ko-KR" sz="1600" dirty="0"/>
              <a:t> {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예외가 발생할 가능성이 있는 </a:t>
            </a:r>
            <a:r>
              <a:rPr lang="ko-KR" altLang="en-US" sz="1600" dirty="0" err="1"/>
              <a:t>실행문</a:t>
            </a:r>
            <a:r>
              <a:rPr lang="en-US" altLang="ko-KR" sz="1600" i="1" dirty="0"/>
              <a:t>(try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 </a:t>
            </a:r>
            <a:endParaRPr lang="ko-KR" altLang="en-US" sz="1600" dirty="0"/>
          </a:p>
          <a:p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r>
              <a:rPr lang="en-US" altLang="ko-KR" sz="1600" i="1" dirty="0"/>
              <a:t>(catch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  <a:p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 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 발생 여부와 상관없이 무조건 실행되는 문장</a:t>
            </a:r>
            <a:r>
              <a:rPr lang="en-US" altLang="ko-KR" sz="1600" i="1" dirty="0"/>
              <a:t>(finally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생략 </a:t>
            </a:r>
            <a:endParaRPr lang="en-US" altLang="ko-KR" sz="1400" dirty="0"/>
          </a:p>
          <a:p>
            <a:r>
              <a:rPr lang="ko-KR" altLang="en-US" sz="1400" dirty="0"/>
              <a:t>가능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예외에 따른 제어의 흐름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try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   ....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 err="1"/>
              <a:t>실행문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   ....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 </a:t>
            </a:r>
          </a:p>
          <a:p>
            <a:pPr defTabSz="180000"/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finally </a:t>
            </a:r>
            <a:r>
              <a:rPr lang="ko-KR" altLang="en-US" sz="1600" dirty="0"/>
              <a:t>블록 문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try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   ....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 err="1"/>
              <a:t>실행문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   ....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 </a:t>
            </a:r>
          </a:p>
          <a:p>
            <a:pPr defTabSz="180000"/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finally </a:t>
            </a:r>
            <a:r>
              <a:rPr lang="ko-KR" altLang="en-US" sz="1600" dirty="0"/>
              <a:t>블록 문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에외발생</a:t>
            </a: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예시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b="1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/>
              <a:t>for(</a:t>
            </a:r>
            <a:r>
              <a:rPr lang="nn-NO" sz="1400" b="1" dirty="0">
                <a:solidFill>
                  <a:srgbClr val="0070C0"/>
                </a:solidFill>
              </a:rPr>
              <a:t>int i = 0</a:t>
            </a:r>
            <a:r>
              <a:rPr lang="nn-NO" sz="1400" dirty="0"/>
              <a:t>; i &lt; 10; i++)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for</a:t>
            </a:r>
            <a:r>
              <a:rPr lang="ko-KR" altLang="en-US" sz="1400" dirty="0"/>
              <a:t>문을 벗어나서 사용할 수 없음</a:t>
            </a:r>
            <a:endParaRPr lang="nn-NO" sz="1400" dirty="0"/>
          </a:p>
          <a:p>
            <a:pPr defTabSz="180000"/>
            <a:r>
              <a:rPr lang="nn-NO" sz="1400" dirty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,  sum;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b="1" dirty="0" err="1"/>
              <a:t>i</a:t>
            </a:r>
            <a:r>
              <a:rPr lang="en-US" sz="1400" b="1" dirty="0"/>
              <a:t> = 0, sum=0</a:t>
            </a:r>
            <a:r>
              <a:rPr lang="en-US" sz="1400" dirty="0"/>
              <a:t>; </a:t>
            </a:r>
            <a:r>
              <a:rPr lang="en-US" sz="1400" dirty="0" err="1"/>
              <a:t>i</a:t>
            </a:r>
            <a:r>
              <a:rPr lang="en-US" sz="1400" dirty="0"/>
              <a:t> &lt;= 100; </a:t>
            </a:r>
            <a:r>
              <a:rPr lang="en-US" sz="1400" dirty="0" err="1"/>
              <a:t>i</a:t>
            </a:r>
            <a:r>
              <a:rPr lang="en-US" sz="1400" dirty="0"/>
              <a:t>++)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sum = 0;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&lt;= 100; </a:t>
            </a:r>
            <a:r>
              <a:rPr lang="en-US" sz="1400" dirty="0" err="1"/>
              <a:t>i</a:t>
            </a:r>
            <a:r>
              <a:rPr lang="en-US" sz="1400" dirty="0"/>
              <a:t>++)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sum = 0;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b="1" dirty="0" err="1"/>
              <a:t>int</a:t>
            </a:r>
            <a:r>
              <a:rPr lang="en-US" sz="1400" b="1" dirty="0"/>
              <a:t> </a:t>
            </a:r>
            <a:r>
              <a:rPr lang="en-US" sz="1400" b="1" dirty="0" err="1"/>
              <a:t>i</a:t>
            </a:r>
            <a:r>
              <a:rPr lang="en-US" sz="1400" b="1" dirty="0"/>
              <a:t> = 100; </a:t>
            </a:r>
            <a:r>
              <a:rPr lang="en-US" sz="1400" b="1" dirty="0" err="1"/>
              <a:t>i</a:t>
            </a:r>
            <a:r>
              <a:rPr lang="en-US" sz="1400" b="1" dirty="0"/>
              <a:t> &gt;= 0; </a:t>
            </a:r>
            <a:r>
              <a:rPr lang="en-US" sz="1400" b="1" dirty="0" err="1"/>
              <a:t>i</a:t>
            </a:r>
            <a:r>
              <a:rPr lang="en-US" sz="1400" b="1" dirty="0"/>
              <a:t>--</a:t>
            </a:r>
            <a:r>
              <a:rPr lang="en-US" sz="1400" dirty="0"/>
              <a:t>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3-15 : 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dividend 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divisor 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입력 받는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>
                <a:solidFill>
                  <a:schemeClr val="tx1"/>
                </a:solidFill>
              </a:rPr>
              <a:t> 예외 발생</a:t>
            </a: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3-17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입력오류시발생하는</a:t>
            </a:r>
            <a:r>
              <a:rPr lang="ko-KR" altLang="en-US" sz="2400" dirty="0"/>
              <a:t> 예외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sum=0, n=0;</a:t>
            </a:r>
          </a:p>
          <a:p>
            <a:pPr defTabSz="180000"/>
            <a:r>
              <a:rPr lang="en-US" altLang="ko-KR" sz="1200" dirty="0"/>
              <a:t>	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				catch(</a:t>
            </a:r>
            <a:r>
              <a:rPr lang="en-US" altLang="ko-KR" sz="1200" b="1" dirty="0" err="1"/>
              <a:t>InputMismatchException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i</a:t>
            </a:r>
            <a:r>
              <a:rPr lang="en-US" altLang="ko-KR" sz="1200" dirty="0"/>
              <a:t>--;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/>
              <a:t>					continue;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				sum 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정수가 아닌 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문자를 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3-18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“3.141592”</a:t>
            </a:r>
            <a:r>
              <a:rPr lang="ko-KR" altLang="en-US" sz="1000" dirty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특이한 형태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for(</a:t>
            </a:r>
            <a:r>
              <a:rPr lang="ko-KR" altLang="en-US" sz="1400" dirty="0"/>
              <a:t>초기작업</a:t>
            </a:r>
            <a:r>
              <a:rPr lang="en-US" altLang="ko-KR" sz="1400" dirty="0"/>
              <a:t>;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 </a:t>
            </a:r>
            <a:r>
              <a:rPr lang="ko-KR" altLang="en-US" sz="1400" dirty="0" err="1"/>
              <a:t>반복후작업</a:t>
            </a:r>
            <a:r>
              <a:rPr lang="en-US" altLang="ko-KR" sz="1400" dirty="0"/>
              <a:t>) { // </a:t>
            </a:r>
            <a:r>
              <a:rPr lang="ko-KR" altLang="en-US" sz="1400" dirty="0"/>
              <a:t>반복 조건이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 </a:t>
            </a:r>
            <a:r>
              <a:rPr lang="ko-KR" altLang="en-US" sz="1400" b="1" dirty="0"/>
              <a:t>무한 반복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for(</a:t>
            </a:r>
            <a:r>
              <a:rPr lang="ko-KR" altLang="en-US" sz="1400" dirty="0"/>
              <a:t>초기작업</a:t>
            </a:r>
            <a:r>
              <a:rPr lang="en-US" altLang="ko-KR" sz="1400" b="1" dirty="0"/>
              <a:t>; ; </a:t>
            </a:r>
            <a:r>
              <a:rPr lang="ko-KR" altLang="en-US" sz="1400" dirty="0" err="1"/>
              <a:t>반복후작업</a:t>
            </a:r>
            <a:r>
              <a:rPr lang="en-US" altLang="ko-KR" sz="1400" dirty="0"/>
              <a:t>) { // </a:t>
            </a:r>
            <a:r>
              <a:rPr lang="ko-KR" altLang="en-US" sz="1400" dirty="0"/>
              <a:t>반복조건이 비어 있으면 </a:t>
            </a:r>
            <a:r>
              <a:rPr lang="en-US" altLang="ko-KR" sz="1400" dirty="0"/>
              <a:t>true</a:t>
            </a:r>
            <a:r>
              <a:rPr lang="ko-KR" altLang="en-US" sz="1400" dirty="0"/>
              <a:t>로 간주</a:t>
            </a:r>
            <a:r>
              <a:rPr lang="en-US" altLang="ko-KR" sz="1400" dirty="0"/>
              <a:t>, </a:t>
            </a:r>
            <a:r>
              <a:rPr lang="ko-KR" altLang="en-US" sz="1400" b="1" dirty="0"/>
              <a:t>무한 반복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// </a:t>
            </a:r>
            <a:r>
              <a:rPr lang="ko-KR" altLang="en-US" sz="1400" dirty="0"/>
              <a:t>초기 작업과 </a:t>
            </a:r>
            <a:r>
              <a:rPr lang="ko-KR" altLang="en-US" sz="1400" dirty="0" err="1"/>
              <a:t>반복후작업은</a:t>
            </a:r>
            <a:r>
              <a:rPr lang="ko-KR" altLang="en-US" sz="1400" dirty="0"/>
              <a:t> </a:t>
            </a:r>
            <a:r>
              <a:rPr lang="en-US" altLang="ko-KR" sz="1400" dirty="0"/>
              <a:t>‘,’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분리하여 </a:t>
            </a:r>
            <a:r>
              <a:rPr lang="ko-KR" altLang="en-US" sz="1400" b="1" dirty="0"/>
              <a:t>여러 문장 나열 가능</a:t>
            </a:r>
            <a:endParaRPr lang="en-US" altLang="ko-KR" sz="1400" b="1" dirty="0"/>
          </a:p>
          <a:p>
            <a:r>
              <a:rPr lang="en-US" sz="1400" dirty="0"/>
              <a:t>for(</a:t>
            </a:r>
            <a:r>
              <a:rPr lang="en-US" sz="1400" dirty="0" err="1"/>
              <a:t>i</a:t>
            </a:r>
            <a:r>
              <a:rPr lang="en-US" sz="1400" dirty="0"/>
              <a:t>=0; </a:t>
            </a:r>
            <a:r>
              <a:rPr lang="en-US" sz="1400" dirty="0" err="1"/>
              <a:t>i</a:t>
            </a:r>
            <a:r>
              <a:rPr lang="en-US" sz="1400" dirty="0"/>
              <a:t>&lt;10; </a:t>
            </a:r>
            <a:r>
              <a:rPr lang="en-US" sz="1400" b="1" dirty="0" err="1"/>
              <a:t>i</a:t>
            </a:r>
            <a:r>
              <a:rPr lang="en-US" sz="1400" b="1" dirty="0"/>
              <a:t>++, </a:t>
            </a:r>
            <a:r>
              <a:rPr lang="en-US" sz="1400" b="1" dirty="0" err="1"/>
              <a:t>System.out.println</a:t>
            </a:r>
            <a:r>
              <a:rPr lang="en-US" sz="1400" b="1" dirty="0"/>
              <a:t>(</a:t>
            </a:r>
            <a:r>
              <a:rPr lang="en-US" sz="1400" b="1" dirty="0" err="1"/>
              <a:t>i</a:t>
            </a:r>
            <a:r>
              <a:rPr lang="en-US" sz="1400" b="1" dirty="0"/>
              <a:t>)</a:t>
            </a:r>
            <a:r>
              <a:rPr lang="en-US" sz="1400" dirty="0"/>
              <a:t>) { </a:t>
            </a:r>
          </a:p>
          <a:p>
            <a:r>
              <a:rPr lang="en-US" sz="1400" dirty="0"/>
              <a:t>.........................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 내에 변수 선언</a:t>
            </a:r>
            <a:endParaRPr lang="en-US" altLang="ko-KR" sz="1400" b="1" dirty="0"/>
          </a:p>
          <a:p>
            <a:r>
              <a:rPr lang="en-US" altLang="ko-KR" sz="1400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i=0</a:t>
            </a:r>
            <a:r>
              <a:rPr lang="en-US" altLang="ko-KR" sz="1400" dirty="0"/>
              <a:t>; i&lt;10; i++) { 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for</a:t>
            </a:r>
            <a:r>
              <a:rPr lang="ko-KR" altLang="en-US" sz="1400" dirty="0"/>
              <a:t>문 내에서만 사용 가능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출력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("+");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 : for </a:t>
            </a:r>
            <a:r>
              <a:rPr lang="ko-KR" altLang="en-US" sz="2400" dirty="0"/>
              <a:t>문을 이용하여 </a:t>
            </a: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10</a:t>
            </a:r>
            <a:r>
              <a:rPr lang="ko-KR" altLang="en-US" sz="2400" dirty="0"/>
              <a:t>까지 합 출력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>
                <a:solidFill>
                  <a:srgbClr val="0070C0"/>
                </a:solidFill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</a:rPr>
              <a:t>이면 반복</a:t>
            </a:r>
            <a:r>
              <a:rPr lang="en-US" altLang="ko-KR" sz="1400" dirty="0">
                <a:solidFill>
                  <a:srgbClr val="0070C0"/>
                </a:solidFill>
              </a:rPr>
              <a:t>, false</a:t>
            </a:r>
            <a:r>
              <a:rPr lang="ko-KR" altLang="en-US" sz="1400" dirty="0">
                <a:solidFill>
                  <a:srgbClr val="0070C0"/>
                </a:solidFill>
              </a:rPr>
              <a:t>이면 반복 종료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>
                <a:solidFill>
                  <a:srgbClr val="0070C0"/>
                </a:solidFill>
              </a:rPr>
              <a:t>작업문</a:t>
            </a:r>
            <a:r>
              <a:rPr lang="ko-KR" altLang="en-US" sz="1400" dirty="0">
                <a:solidFill>
                  <a:srgbClr val="0070C0"/>
                </a:solidFill>
              </a:rPr>
              <a:t> 수행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3107</TotalTime>
  <Words>5666</Words>
  <Application>Microsoft Office PowerPoint</Application>
  <PresentationFormat>화면 슬라이드 쇼(4:3)</PresentationFormat>
  <Paragraphs>812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예제 3-10 : 2차원 배열로 4년 평점 구하기</vt:lpstr>
      <vt:lpstr>비정방형 배열</vt:lpstr>
      <vt:lpstr>비정방형 배열의 length</vt:lpstr>
      <vt:lpstr>예제 3-11 : 비정방형 배열의 생성과 접근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180</cp:revision>
  <dcterms:created xsi:type="dcterms:W3CDTF">2011-08-27T14:53:28Z</dcterms:created>
  <dcterms:modified xsi:type="dcterms:W3CDTF">2021-09-16T07:27:52Z</dcterms:modified>
</cp:coreProperties>
</file>